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4" r:id="rId3"/>
    <p:sldId id="283" r:id="rId4"/>
    <p:sldId id="257" r:id="rId5"/>
    <p:sldId id="259" r:id="rId6"/>
    <p:sldId id="285" r:id="rId7"/>
    <p:sldId id="286" r:id="rId8"/>
    <p:sldId id="287" r:id="rId9"/>
    <p:sldId id="258" r:id="rId10"/>
    <p:sldId id="260" r:id="rId11"/>
    <p:sldId id="288" r:id="rId12"/>
    <p:sldId id="275" r:id="rId13"/>
    <p:sldId id="289" r:id="rId14"/>
    <p:sldId id="290" r:id="rId15"/>
    <p:sldId id="276" r:id="rId16"/>
    <p:sldId id="262" r:id="rId17"/>
    <p:sldId id="263" r:id="rId18"/>
    <p:sldId id="264" r:id="rId19"/>
    <p:sldId id="291" r:id="rId2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E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304-608E-4AEB-A91E-F715F76065C8}" type="datetimeFigureOut">
              <a:rPr lang="bg-BG" smtClean="0"/>
              <a:t>5.10.2016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D15E-5C60-4E99-AAF5-05FBC10D17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186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304-608E-4AEB-A91E-F715F76065C8}" type="datetimeFigureOut">
              <a:rPr lang="bg-BG" smtClean="0"/>
              <a:t>5.10.2016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D15E-5C60-4E99-AAF5-05FBC10D17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7124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304-608E-4AEB-A91E-F715F76065C8}" type="datetimeFigureOut">
              <a:rPr lang="bg-BG" smtClean="0"/>
              <a:t>5.10.2016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D15E-5C60-4E99-AAF5-05FBC10D17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016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304-608E-4AEB-A91E-F715F76065C8}" type="datetimeFigureOut">
              <a:rPr lang="bg-BG" smtClean="0"/>
              <a:t>5.10.2016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D15E-5C60-4E99-AAF5-05FBC10D17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4312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304-608E-4AEB-A91E-F715F76065C8}" type="datetimeFigureOut">
              <a:rPr lang="bg-BG" smtClean="0"/>
              <a:t>5.10.2016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D15E-5C60-4E99-AAF5-05FBC10D17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7676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304-608E-4AEB-A91E-F715F76065C8}" type="datetimeFigureOut">
              <a:rPr lang="bg-BG" smtClean="0"/>
              <a:t>5.10.2016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D15E-5C60-4E99-AAF5-05FBC10D17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677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304-608E-4AEB-A91E-F715F76065C8}" type="datetimeFigureOut">
              <a:rPr lang="bg-BG" smtClean="0"/>
              <a:t>5.10.2016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D15E-5C60-4E99-AAF5-05FBC10D17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325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304-608E-4AEB-A91E-F715F76065C8}" type="datetimeFigureOut">
              <a:rPr lang="bg-BG" smtClean="0"/>
              <a:t>5.10.2016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D15E-5C60-4E99-AAF5-05FBC10D17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356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304-608E-4AEB-A91E-F715F76065C8}" type="datetimeFigureOut">
              <a:rPr lang="bg-BG" smtClean="0"/>
              <a:t>5.10.2016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D15E-5C60-4E99-AAF5-05FBC10D17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897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304-608E-4AEB-A91E-F715F76065C8}" type="datetimeFigureOut">
              <a:rPr lang="bg-BG" smtClean="0"/>
              <a:t>5.10.2016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D15E-5C60-4E99-AAF5-05FBC10D17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654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304-608E-4AEB-A91E-F715F76065C8}" type="datetimeFigureOut">
              <a:rPr lang="bg-BG" smtClean="0"/>
              <a:t>5.10.2016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D15E-5C60-4E99-AAF5-05FBC10D17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790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89304-608E-4AEB-A91E-F715F76065C8}" type="datetimeFigureOut">
              <a:rPr lang="bg-BG" smtClean="0"/>
              <a:t>5.10.2016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D15E-5C60-4E99-AAF5-05FBC10D17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002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3093" y="1384514"/>
            <a:ext cx="7874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dirty="0" smtClean="0">
                <a:solidFill>
                  <a:srgbClr val="002060"/>
                </a:solidFill>
              </a:rPr>
              <a:t>ГМО </a:t>
            </a:r>
          </a:p>
          <a:p>
            <a:pPr algn="ctr"/>
            <a:r>
              <a:rPr lang="bg-BG" sz="5400" dirty="0" smtClean="0">
                <a:solidFill>
                  <a:srgbClr val="002060"/>
                </a:solidFill>
              </a:rPr>
              <a:t>и зърнените култури</a:t>
            </a:r>
            <a:endParaRPr lang="bg-BG" sz="54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95666" y="5268036"/>
            <a:ext cx="649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/>
              <a:t>д</a:t>
            </a:r>
            <a:r>
              <a:rPr lang="bg-BG" sz="3200" dirty="0" smtClean="0"/>
              <a:t>оц. д-р инж. Христо Христов</a:t>
            </a:r>
            <a:endParaRPr lang="bg-BG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76" y="532261"/>
            <a:ext cx="3730817" cy="31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6533834" y="271236"/>
            <a:ext cx="5054204" cy="17666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bg-BG" b="1" dirty="0" smtClean="0"/>
              <a:t> </a:t>
            </a:r>
            <a:r>
              <a:rPr lang="bg-BG" b="1" dirty="0"/>
              <a:t>Лимец (дива </a:t>
            </a:r>
            <a:r>
              <a:rPr lang="bg-BG" b="1" dirty="0" smtClean="0"/>
              <a:t>пшеница)</a:t>
            </a:r>
          </a:p>
          <a:p>
            <a:r>
              <a:rPr lang="bg-BG" b="1" dirty="0"/>
              <a:t> </a:t>
            </a:r>
            <a:r>
              <a:rPr lang="bg-BG" b="1" dirty="0" smtClean="0"/>
              <a:t>Сварена </a:t>
            </a:r>
            <a:r>
              <a:rPr lang="bg-BG" b="1" dirty="0" err="1"/>
              <a:t>елда</a:t>
            </a:r>
            <a:endParaRPr lang="bg-BG" b="1" dirty="0"/>
          </a:p>
          <a:p>
            <a:r>
              <a:rPr lang="bg-BG" b="1" dirty="0" smtClean="0"/>
              <a:t> Просо</a:t>
            </a:r>
            <a:endParaRPr lang="bg-BG" b="1" dirty="0"/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777240" y="271236"/>
            <a:ext cx="5471160" cy="175432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sz="3600" dirty="0" smtClean="0">
                <a:latin typeface="All Times New Roman" pitchFamily="18" charset="0"/>
              </a:rPr>
              <a:t>ТОП 3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sz="3600" dirty="0" smtClean="0">
                <a:latin typeface="All Times New Roman" pitchFamily="18" charset="0"/>
              </a:rPr>
              <a:t>на най – полезните зърнени храни</a:t>
            </a:r>
            <a:endParaRPr lang="bg-BG" sz="3600" dirty="0">
              <a:latin typeface="All 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3460" y="3063240"/>
            <a:ext cx="10469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/>
              <a:t>Зърната са източник на: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2800" dirty="0" smtClean="0"/>
              <a:t> </a:t>
            </a:r>
            <a:r>
              <a:rPr lang="bg-BG" sz="2800" dirty="0"/>
              <a:t>омега - 3 мазнини (те са най-дефицитни в храненето на съвременния човек и едновременно с това са най-здравословни</a:t>
            </a:r>
            <a:r>
              <a:rPr lang="bg-BG" sz="2800" dirty="0" smtClean="0"/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2800" dirty="0" smtClean="0"/>
              <a:t>магнезий</a:t>
            </a:r>
            <a:r>
              <a:rPr lang="bg-BG" sz="2800" dirty="0"/>
              <a:t>, при недостиг на който настъпват болки и слабост в мускулите и т. нар. „пролетна умора”. </a:t>
            </a:r>
            <a:endParaRPr lang="bg-BG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bg-BG" sz="2800" dirty="0" smtClean="0"/>
              <a:t>почти </a:t>
            </a:r>
            <a:r>
              <a:rPr lang="bg-BG" sz="2800" dirty="0"/>
              <a:t>всички необходими елементи – въглехидрати (прости и сложни), много ценен белтък, целулоза и съвсем малко мазнини.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240" y="2144553"/>
            <a:ext cx="1081079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g-BG" sz="2800" dirty="0"/>
              <a:t>Само те от всички отглеждани от човека зърна са източници на пълноценен белтък, съдържащ всички незаменими аминокиселини.</a:t>
            </a:r>
          </a:p>
        </p:txBody>
      </p:sp>
    </p:spTree>
    <p:extLst>
      <p:ext uri="{BB962C8B-B14F-4D97-AF65-F5344CB8AC3E}">
        <p14:creationId xmlns:p14="http://schemas.microsoft.com/office/powerpoint/2010/main" val="559254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9" grpId="0" animBg="1"/>
      <p:bldP spid="942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00200" y="2180611"/>
            <a:ext cx="9083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g-BG" sz="2800" dirty="0" smtClean="0"/>
              <a:t>В БЪЛГАРИЯ ГМО продуктите са </a:t>
            </a:r>
            <a:r>
              <a:rPr lang="bg-BG" sz="2800" b="1" dirty="0" smtClean="0"/>
              <a:t>ЗАБРАНЕНИ</a:t>
            </a:r>
            <a:r>
              <a:rPr lang="bg-BG" sz="2800" dirty="0" smtClean="0"/>
              <a:t> със закон.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 smtClean="0"/>
              <a:t>По линия на търговията на пазара се оказват налични продукти с ГМО.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 smtClean="0"/>
              <a:t>Водят се преговори между ЕС и САЩ за </a:t>
            </a:r>
            <a:r>
              <a:rPr lang="bg-BG" sz="2800" dirty="0" err="1" smtClean="0"/>
              <a:t>трансатлантичесско</a:t>
            </a:r>
            <a:r>
              <a:rPr lang="bg-BG" sz="2800" smtClean="0"/>
              <a:t> сътрудничество.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 smtClean="0"/>
              <a:t>На този етап клонят към отлагане във времето.</a:t>
            </a:r>
            <a:endParaRPr lang="bg-BG" sz="2800" dirty="0"/>
          </a:p>
        </p:txBody>
      </p:sp>
      <p:sp>
        <p:nvSpPr>
          <p:cNvPr id="17" name="Rectangle 16"/>
          <p:cNvSpPr/>
          <p:nvPr/>
        </p:nvSpPr>
        <p:spPr>
          <a:xfrm>
            <a:off x="3200400" y="395000"/>
            <a:ext cx="6096000" cy="14465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bg-BG" sz="4400" dirty="0" smtClean="0"/>
              <a:t>Какво е положението с ГМО ?</a:t>
            </a:r>
            <a:endParaRPr lang="bg-BG" sz="4400" dirty="0"/>
          </a:p>
        </p:txBody>
      </p:sp>
    </p:spTree>
    <p:extLst>
      <p:ext uri="{BB962C8B-B14F-4D97-AF65-F5344CB8AC3E}">
        <p14:creationId xmlns:p14="http://schemas.microsoft.com/office/powerpoint/2010/main" val="17432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244477"/>
            <a:ext cx="9799320" cy="881062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bg-BG" sz="3600" b="1" dirty="0" smtClean="0"/>
              <a:t>ЧЕРЕН СПИСЪК НА ХРАНИТЕ С ГМО В БЪЛГАРИЯ</a:t>
            </a:r>
            <a:endParaRPr lang="bg-BG" sz="3600" b="1" dirty="0"/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524001" y="1387258"/>
            <a:ext cx="9601199" cy="193899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sz="2400" dirty="0"/>
              <a:t>Проверки на Националната лаборатория за контрол на генетично модифицирани храни към столичната инспекция за опазване и контрол на общественото здраве са установили, че от 2004 до 2009 г. все повече храни съдържат генни съставки над допустимите 0.9%, без това да е отразено върху етикетите.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1524001" y="2887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bg-BG"/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1524001" y="29014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bg-BG"/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1524001" y="28109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bg-BG"/>
          </a:p>
        </p:txBody>
      </p: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1524001" y="31252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bg-BG"/>
          </a:p>
        </p:txBody>
      </p:sp>
      <p:sp>
        <p:nvSpPr>
          <p:cNvPr id="3" name="Rectangle 2"/>
          <p:cNvSpPr/>
          <p:nvPr/>
        </p:nvSpPr>
        <p:spPr>
          <a:xfrm>
            <a:off x="2903220" y="3838457"/>
            <a:ext cx="510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bg-BG" sz="2800" dirty="0" smtClean="0"/>
              <a:t>СОЕВ ЛЕЦИТИН</a:t>
            </a:r>
          </a:p>
          <a:p>
            <a:r>
              <a:rPr lang="bg-BG" sz="2800" dirty="0"/>
              <a:t> </a:t>
            </a:r>
            <a:r>
              <a:rPr lang="bg-BG" sz="2800" dirty="0" smtClean="0"/>
              <a:t>     2/3 от соята в света е ГМО 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7740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41320" y="1525291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Lindt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/>
              <a:t>Milka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/>
              <a:t>Schogatten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/>
              <a:t>Своге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Motto </a:t>
            </a:r>
            <a:r>
              <a:rPr lang="bg-BG" sz="2800" dirty="0"/>
              <a:t>вафли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/>
              <a:t>Вафли Чайка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Nestle </a:t>
            </a:r>
            <a:r>
              <a:rPr lang="bg-BG" sz="2800" dirty="0"/>
              <a:t>бебешко сухо мляко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/>
              <a:t>7 </a:t>
            </a:r>
            <a:r>
              <a:rPr lang="en-US" sz="2800" dirty="0"/>
              <a:t>days Sweet Thing </a:t>
            </a:r>
            <a:r>
              <a:rPr lang="bg-BG" sz="2800" dirty="0" err="1"/>
              <a:t>кексче</a:t>
            </a:r>
            <a:endParaRPr lang="bg-BG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Nestle </a:t>
            </a:r>
            <a:r>
              <a:rPr lang="en-US" sz="2800" dirty="0" err="1"/>
              <a:t>Nesquik</a:t>
            </a:r>
            <a:r>
              <a:rPr lang="en-US" sz="2800" dirty="0"/>
              <a:t> </a:t>
            </a:r>
            <a:r>
              <a:rPr lang="bg-BG" sz="2800" dirty="0"/>
              <a:t>зърнена закуска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Nestle </a:t>
            </a:r>
            <a:r>
              <a:rPr lang="en-US" sz="2800" dirty="0" err="1"/>
              <a:t>Chocapic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 err="1"/>
              <a:t>Мюсли</a:t>
            </a:r>
            <a:r>
              <a:rPr lang="bg-BG" sz="2800" dirty="0"/>
              <a:t> </a:t>
            </a:r>
            <a:r>
              <a:rPr lang="en-US" sz="2800" dirty="0"/>
              <a:t>Joe’s Farm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38400" y="395000"/>
            <a:ext cx="6096000" cy="52322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bg-BG" sz="2800" dirty="0"/>
              <a:t>Шоколади и сладки храни</a:t>
            </a:r>
            <a:r>
              <a:rPr lang="bg-BG" sz="2800" dirty="0" smtClean="0"/>
              <a:t>: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82013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22960" y="1144291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g-BG" sz="2800" dirty="0" err="1"/>
              <a:t>Coca</a:t>
            </a:r>
            <a:r>
              <a:rPr lang="bg-BG" sz="2800" dirty="0"/>
              <a:t> </a:t>
            </a:r>
            <a:r>
              <a:rPr lang="bg-BG" sz="2800" dirty="0" err="1"/>
              <a:t>Cola</a:t>
            </a:r>
            <a:r>
              <a:rPr lang="bg-BG" sz="2800" dirty="0"/>
              <a:t> </a:t>
            </a:r>
            <a:r>
              <a:rPr lang="bg-BG" sz="2800" dirty="0" err="1"/>
              <a:t>Light</a:t>
            </a:r>
            <a:endParaRPr lang="bg-BG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 err="1"/>
              <a:t>Coca</a:t>
            </a:r>
            <a:r>
              <a:rPr lang="bg-BG" sz="2800" dirty="0"/>
              <a:t> </a:t>
            </a:r>
            <a:r>
              <a:rPr lang="bg-BG" sz="2800" dirty="0" err="1"/>
              <a:t>Cola</a:t>
            </a:r>
            <a:r>
              <a:rPr lang="bg-BG" sz="2800" dirty="0"/>
              <a:t> </a:t>
            </a:r>
            <a:r>
              <a:rPr lang="bg-BG" sz="2800" dirty="0" err="1"/>
              <a:t>Zero</a:t>
            </a:r>
            <a:r>
              <a:rPr lang="bg-BG" sz="2800" dirty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 err="1" smtClean="0"/>
              <a:t>Coca-Cola</a:t>
            </a:r>
            <a:r>
              <a:rPr lang="bg-BG" sz="2800" dirty="0" smtClean="0"/>
              <a:t> </a:t>
            </a:r>
            <a:r>
              <a:rPr lang="bg-BG" sz="2800" dirty="0" err="1" smtClean="0"/>
              <a:t>Blaсk</a:t>
            </a:r>
            <a:endParaRPr lang="bg-BG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 err="1" smtClean="0"/>
              <a:t>Pepsi</a:t>
            </a:r>
            <a:r>
              <a:rPr lang="bg-BG" sz="2800" dirty="0" smtClean="0"/>
              <a:t> </a:t>
            </a:r>
            <a:r>
              <a:rPr lang="bg-BG" sz="2800" dirty="0" err="1" smtClean="0"/>
              <a:t>Max</a:t>
            </a:r>
            <a:endParaRPr lang="bg-BG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 err="1" smtClean="0"/>
              <a:t>Pepsi</a:t>
            </a:r>
            <a:r>
              <a:rPr lang="bg-BG" sz="2800" dirty="0" smtClean="0"/>
              <a:t> </a:t>
            </a:r>
            <a:r>
              <a:rPr lang="bg-BG" sz="2800" dirty="0" err="1" smtClean="0"/>
              <a:t>Lite</a:t>
            </a:r>
            <a:endParaRPr lang="bg-BG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 err="1" smtClean="0"/>
              <a:t>Redbull</a:t>
            </a:r>
            <a:r>
              <a:rPr lang="bg-BG" sz="2800" dirty="0" smtClean="0"/>
              <a:t> </a:t>
            </a:r>
            <a:r>
              <a:rPr lang="bg-BG" sz="2800" dirty="0" err="1" smtClean="0"/>
              <a:t>Sugarfree</a:t>
            </a:r>
            <a:endParaRPr lang="bg-BG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 err="1" smtClean="0"/>
              <a:t>Shark</a:t>
            </a:r>
            <a:r>
              <a:rPr lang="bg-BG" sz="2800" dirty="0" smtClean="0"/>
              <a:t> </a:t>
            </a:r>
            <a:r>
              <a:rPr lang="bg-BG" sz="2800" dirty="0" err="1" smtClean="0"/>
              <a:t>Lite</a:t>
            </a:r>
            <a:endParaRPr lang="bg-BG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 err="1" smtClean="0"/>
              <a:t>Shark</a:t>
            </a:r>
            <a:r>
              <a:rPr lang="bg-BG" sz="2800" dirty="0" smtClean="0"/>
              <a:t> </a:t>
            </a:r>
            <a:r>
              <a:rPr lang="bg-BG" sz="2800" dirty="0" err="1" smtClean="0"/>
              <a:t>Sugarfree</a:t>
            </a:r>
            <a:endParaRPr lang="bg-BG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 err="1" smtClean="0"/>
              <a:t>Pitbull</a:t>
            </a:r>
            <a:endParaRPr lang="bg-BG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 err="1" smtClean="0"/>
              <a:t>Bulldog</a:t>
            </a:r>
            <a:endParaRPr lang="bg-BG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 smtClean="0"/>
              <a:t>XL </a:t>
            </a:r>
            <a:r>
              <a:rPr lang="bg-BG" sz="2800" dirty="0"/>
              <a:t>Energy </a:t>
            </a:r>
            <a:r>
              <a:rPr lang="bg-BG" sz="2800" dirty="0" err="1"/>
              <a:t>drink</a:t>
            </a:r>
            <a:r>
              <a:rPr lang="bg-BG" sz="2800" dirty="0"/>
              <a:t> </a:t>
            </a:r>
            <a:r>
              <a:rPr lang="bg-BG" sz="2800" dirty="0" err="1" smtClean="0"/>
              <a:t>sugrafree</a:t>
            </a:r>
            <a:endParaRPr lang="bg-BG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 err="1" smtClean="0"/>
              <a:t>Upsurd</a:t>
            </a:r>
            <a:r>
              <a:rPr lang="bg-BG" sz="2800" dirty="0" smtClean="0"/>
              <a:t> </a:t>
            </a:r>
            <a:r>
              <a:rPr lang="bg-BG" sz="2800" dirty="0" err="1"/>
              <a:t>Lite</a:t>
            </a:r>
            <a:endParaRPr lang="bg-BG" sz="2800" dirty="0"/>
          </a:p>
          <a:p>
            <a:endParaRPr lang="bg-BG" sz="2800" dirty="0"/>
          </a:p>
        </p:txBody>
      </p:sp>
      <p:sp>
        <p:nvSpPr>
          <p:cNvPr id="17" name="Rectangle 16"/>
          <p:cNvSpPr/>
          <p:nvPr/>
        </p:nvSpPr>
        <p:spPr>
          <a:xfrm>
            <a:off x="2438400" y="395000"/>
            <a:ext cx="6096000" cy="52322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bg-BG" sz="2800" dirty="0"/>
              <a:t>ДИЕТИЧНИ напитки </a:t>
            </a:r>
            <a:r>
              <a:rPr lang="bg-BG" sz="2800" dirty="0" smtClean="0"/>
              <a:t>и храни без </a:t>
            </a:r>
            <a:r>
              <a:rPr lang="bg-BG" sz="2800" dirty="0"/>
              <a:t>захар</a:t>
            </a:r>
            <a:r>
              <a:rPr lang="bg-BG" sz="2800" dirty="0" smtClean="0"/>
              <a:t>:</a:t>
            </a:r>
            <a:endParaRPr lang="bg-BG" sz="2800" dirty="0"/>
          </a:p>
        </p:txBody>
      </p:sp>
      <p:sp>
        <p:nvSpPr>
          <p:cNvPr id="4" name="Rectangle 3"/>
          <p:cNvSpPr/>
          <p:nvPr/>
        </p:nvSpPr>
        <p:spPr>
          <a:xfrm>
            <a:off x="5318760" y="1145582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g-BG" sz="2800" dirty="0" smtClean="0"/>
              <a:t>Лимонада Мания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 err="1" smtClean="0"/>
              <a:t>Напиткa</a:t>
            </a:r>
            <a:r>
              <a:rPr lang="bg-BG" sz="2800" dirty="0" smtClean="0"/>
              <a:t> Дерби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 smtClean="0"/>
              <a:t>Плодова </a:t>
            </a:r>
            <a:r>
              <a:rPr lang="bg-BG" sz="2800" dirty="0"/>
              <a:t>напитка „</a:t>
            </a:r>
            <a:r>
              <a:rPr lang="bg-BG" sz="2800" dirty="0" err="1" smtClean="0"/>
              <a:t>Party</a:t>
            </a:r>
            <a:r>
              <a:rPr lang="bg-BG" sz="2800" dirty="0" smtClean="0"/>
              <a:t>“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 smtClean="0"/>
              <a:t>Разтворими </a:t>
            </a:r>
            <a:r>
              <a:rPr lang="bg-BG" sz="2800" dirty="0"/>
              <a:t>напитки „</a:t>
            </a:r>
            <a:r>
              <a:rPr lang="bg-BG" sz="2800" dirty="0" err="1"/>
              <a:t>Танг</a:t>
            </a:r>
            <a:r>
              <a:rPr lang="bg-BG" sz="2800" dirty="0"/>
              <a:t>“ и „</a:t>
            </a:r>
            <a:r>
              <a:rPr lang="bg-BG" sz="2800" dirty="0" smtClean="0"/>
              <a:t>Степ„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 smtClean="0"/>
              <a:t>Боза </a:t>
            </a:r>
            <a:r>
              <a:rPr lang="bg-BG" sz="2800" dirty="0"/>
              <a:t>„</a:t>
            </a:r>
            <a:r>
              <a:rPr lang="bg-BG" sz="2800" dirty="0" err="1" smtClean="0"/>
              <a:t>Бомакс</a:t>
            </a:r>
            <a:r>
              <a:rPr lang="bg-BG" sz="2800" dirty="0" smtClean="0"/>
              <a:t>“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 err="1" smtClean="0"/>
              <a:t>Флорина</a:t>
            </a:r>
            <a:r>
              <a:rPr lang="bg-BG" sz="2800" dirty="0" smtClean="0"/>
              <a:t> </a:t>
            </a:r>
            <a:r>
              <a:rPr lang="bg-BG" sz="2800" dirty="0"/>
              <a:t>(</a:t>
            </a:r>
            <a:r>
              <a:rPr lang="bg-BG" sz="2800" dirty="0" err="1"/>
              <a:t>Florina</a:t>
            </a:r>
            <a:r>
              <a:rPr lang="bg-BG" sz="2800" dirty="0"/>
              <a:t>) </a:t>
            </a:r>
            <a:r>
              <a:rPr lang="bg-BG" sz="2800" dirty="0" err="1"/>
              <a:t>Light</a:t>
            </a:r>
            <a:r>
              <a:rPr lang="bg-BG" sz="2800" dirty="0"/>
              <a:t> Газирани </a:t>
            </a:r>
            <a:r>
              <a:rPr lang="bg-BG" sz="2800" dirty="0" smtClean="0"/>
              <a:t>напитки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 smtClean="0"/>
              <a:t>Плодова </a:t>
            </a:r>
            <a:r>
              <a:rPr lang="bg-BG" sz="2800" dirty="0"/>
              <a:t>напитка „COSTA“ с вкус на </a:t>
            </a:r>
            <a:r>
              <a:rPr lang="bg-BG" sz="2800" dirty="0" smtClean="0"/>
              <a:t>касис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 smtClean="0"/>
              <a:t>Диетични </a:t>
            </a:r>
            <a:r>
              <a:rPr lang="bg-BG" sz="2800" dirty="0"/>
              <a:t>вафли „</a:t>
            </a:r>
            <a:r>
              <a:rPr lang="bg-BG" sz="2800" dirty="0" err="1"/>
              <a:t>Стокси</a:t>
            </a:r>
            <a:r>
              <a:rPr lang="bg-BG" sz="2800" dirty="0"/>
              <a:t>“. </a:t>
            </a:r>
          </a:p>
        </p:txBody>
      </p:sp>
    </p:spTree>
    <p:extLst>
      <p:ext uri="{BB962C8B-B14F-4D97-AF65-F5344CB8AC3E}">
        <p14:creationId xmlns:p14="http://schemas.microsoft.com/office/powerpoint/2010/main" val="22086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1" y="1982272"/>
            <a:ext cx="4404359" cy="15123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bg-BG" sz="3600" dirty="0"/>
              <a:t>Продукти съдържащи </a:t>
            </a:r>
            <a:r>
              <a:rPr lang="bg-BG" sz="3600" b="1" dirty="0"/>
              <a:t>АСПАРТАМ (Е951</a:t>
            </a:r>
            <a:r>
              <a:rPr lang="bg-BG" sz="3600" b="1" dirty="0" smtClean="0"/>
              <a:t>)</a:t>
            </a:r>
            <a:br>
              <a:rPr lang="bg-BG" sz="3600" b="1" dirty="0" smtClean="0"/>
            </a:br>
            <a:r>
              <a:rPr lang="bg-BG" sz="3600" b="1" dirty="0" err="1" smtClean="0"/>
              <a:t>подсладител</a:t>
            </a:r>
            <a:r>
              <a:rPr lang="bg-BG" sz="3600" b="1" dirty="0" smtClean="0"/>
              <a:t>:</a:t>
            </a:r>
            <a:endParaRPr lang="bg-BG" sz="2400" b="1" dirty="0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1524001" y="31252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bg-BG"/>
          </a:p>
        </p:txBody>
      </p:sp>
      <p:sp>
        <p:nvSpPr>
          <p:cNvPr id="2" name="Rectangle 1"/>
          <p:cNvSpPr/>
          <p:nvPr/>
        </p:nvSpPr>
        <p:spPr>
          <a:xfrm>
            <a:off x="5821680" y="463005"/>
            <a:ext cx="6096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Orbit </a:t>
            </a:r>
            <a:r>
              <a:rPr lang="bg-BG" sz="2800" dirty="0"/>
              <a:t>дъвки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Orbit drops </a:t>
            </a:r>
            <a:r>
              <a:rPr lang="bg-BG" sz="2800" dirty="0"/>
              <a:t>бонбони, </a:t>
            </a:r>
            <a:r>
              <a:rPr lang="en-US" sz="2800" dirty="0"/>
              <a:t>Orbit Professional Mints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Airwaves </a:t>
            </a:r>
            <a:r>
              <a:rPr lang="bg-BG" sz="2800" dirty="0"/>
              <a:t>дъвки и бонбони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/>
              <a:t>Hubba</a:t>
            </a:r>
            <a:r>
              <a:rPr lang="en-US" sz="2800" dirty="0"/>
              <a:t> Bubba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/>
              <a:t>Winterfresh</a:t>
            </a:r>
            <a:r>
              <a:rPr lang="en-US" sz="2800" dirty="0"/>
              <a:t> (</a:t>
            </a:r>
            <a:r>
              <a:rPr lang="bg-BG" sz="2800" dirty="0"/>
              <a:t>дъвки и дражета)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New 5 </a:t>
            </a:r>
            <a:r>
              <a:rPr lang="bg-BG" sz="2800" dirty="0"/>
              <a:t>дъвки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Mentos </a:t>
            </a:r>
            <a:r>
              <a:rPr lang="bg-BG" sz="2800" dirty="0"/>
              <a:t>дъвки и бонбони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Trident </a:t>
            </a:r>
            <a:r>
              <a:rPr lang="bg-BG" sz="2800" dirty="0"/>
              <a:t>дъвки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M</a:t>
            </a:r>
            <a:r>
              <a:rPr lang="bg-BG" sz="2800" dirty="0" err="1"/>
              <a:t>ентови</a:t>
            </a:r>
            <a:r>
              <a:rPr lang="bg-BG" sz="2800" dirty="0"/>
              <a:t> дражета „</a:t>
            </a:r>
            <a:r>
              <a:rPr lang="en-US" sz="2800" dirty="0"/>
              <a:t>Fisherman´s Friends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/>
              <a:t>Бонбони за гърло „</a:t>
            </a:r>
            <a:r>
              <a:rPr lang="en-US" sz="2800" dirty="0" err="1"/>
              <a:t>Propolki</a:t>
            </a:r>
            <a:r>
              <a:rPr lang="en-US" sz="2800" dirty="0"/>
              <a:t>“/“</a:t>
            </a:r>
            <a:r>
              <a:rPr lang="bg-BG" sz="2800" dirty="0" err="1"/>
              <a:t>Прополки</a:t>
            </a:r>
            <a:r>
              <a:rPr lang="bg-BG" sz="2800" dirty="0"/>
              <a:t>“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/>
              <a:t>Дъвки „</a:t>
            </a:r>
            <a:r>
              <a:rPr lang="bg-BG" sz="2800" dirty="0" err="1"/>
              <a:t>Витаголд</a:t>
            </a:r>
            <a:r>
              <a:rPr lang="bg-BG" sz="2800" dirty="0"/>
              <a:t>“ / „</a:t>
            </a:r>
            <a:r>
              <a:rPr lang="en-US" sz="2800" dirty="0" err="1"/>
              <a:t>Vitagold</a:t>
            </a:r>
            <a:r>
              <a:rPr lang="en-US" sz="28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6724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149275"/>
            <a:ext cx="970788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err="1"/>
              <a:t>Продукти</a:t>
            </a:r>
            <a:r>
              <a:rPr lang="ru-RU" sz="3600" dirty="0"/>
              <a:t>, </a:t>
            </a:r>
            <a:r>
              <a:rPr lang="ru-RU" sz="3600" dirty="0" err="1"/>
              <a:t>които</a:t>
            </a:r>
            <a:r>
              <a:rPr lang="ru-RU" sz="3600" dirty="0"/>
              <a:t> почти </a:t>
            </a:r>
            <a:r>
              <a:rPr lang="ru-RU" sz="3600" dirty="0" err="1"/>
              <a:t>със</a:t>
            </a:r>
            <a:r>
              <a:rPr lang="ru-RU" sz="3600" dirty="0"/>
              <a:t> </a:t>
            </a:r>
            <a:r>
              <a:rPr lang="ru-RU" sz="3600" dirty="0" err="1"/>
              <a:t>сигурност</a:t>
            </a:r>
            <a:r>
              <a:rPr lang="ru-RU" sz="3600" dirty="0"/>
              <a:t> </a:t>
            </a:r>
            <a:r>
              <a:rPr lang="ru-RU" sz="3600" dirty="0" err="1"/>
              <a:t>съдържат</a:t>
            </a:r>
            <a:r>
              <a:rPr lang="ru-RU" sz="3600" dirty="0"/>
              <a:t> ГМО </a:t>
            </a:r>
            <a:r>
              <a:rPr lang="ru-RU" sz="3600" dirty="0" err="1"/>
              <a:t>според</a:t>
            </a:r>
            <a:r>
              <a:rPr lang="ru-RU" sz="3600" dirty="0"/>
              <a:t> </a:t>
            </a:r>
            <a:r>
              <a:rPr lang="ru-RU" sz="3600" dirty="0" err="1"/>
              <a:t>Грийнпийс</a:t>
            </a:r>
            <a:r>
              <a:rPr lang="ru-RU" sz="3600" dirty="0"/>
              <a:t> (</a:t>
            </a:r>
            <a:r>
              <a:rPr lang="ru-RU" sz="3600" dirty="0" err="1"/>
              <a:t>източник</a:t>
            </a:r>
            <a:r>
              <a:rPr lang="ru-RU" sz="3600" dirty="0"/>
              <a:t>).</a:t>
            </a:r>
            <a:endParaRPr lang="bg-BG" sz="3600" dirty="0"/>
          </a:p>
        </p:txBody>
      </p:sp>
      <p:sp>
        <p:nvSpPr>
          <p:cNvPr id="4" name="Rectangle 3"/>
          <p:cNvSpPr/>
          <p:nvPr/>
        </p:nvSpPr>
        <p:spPr>
          <a:xfrm>
            <a:off x="350520" y="1632408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7-Up – </a:t>
            </a:r>
            <a:r>
              <a:rPr lang="bg-BG" sz="2800" dirty="0"/>
              <a:t>безалкохолни напитки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Bounty – </a:t>
            </a:r>
            <a:r>
              <a:rPr lang="bg-BG" sz="2800" dirty="0"/>
              <a:t>шоколадов десерт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Cadbury – </a:t>
            </a:r>
            <a:r>
              <a:rPr lang="bg-BG" sz="2800" dirty="0"/>
              <a:t>шоколад, какао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Coca Cola – </a:t>
            </a:r>
            <a:r>
              <a:rPr lang="bg-BG" sz="2800" dirty="0"/>
              <a:t>безалкохолни напитки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Coffee Mate </a:t>
            </a:r>
            <a:r>
              <a:rPr lang="bg-BG" sz="2800" dirty="0"/>
              <a:t>на </a:t>
            </a:r>
            <a:r>
              <a:rPr lang="en-US" sz="2800" dirty="0"/>
              <a:t>Nestle – </a:t>
            </a:r>
            <a:r>
              <a:rPr lang="bg-BG" sz="2800" dirty="0"/>
              <a:t>суха сметана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Heinz – </a:t>
            </a:r>
            <a:r>
              <a:rPr lang="bg-BG" sz="2800" dirty="0"/>
              <a:t>кетчуп и сосове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Kellogg’s – </a:t>
            </a:r>
            <a:r>
              <a:rPr lang="bg-BG" sz="2800" dirty="0" err="1"/>
              <a:t>корн</a:t>
            </a:r>
            <a:r>
              <a:rPr lang="bg-BG" sz="2800" dirty="0"/>
              <a:t> </a:t>
            </a:r>
            <a:r>
              <a:rPr lang="bg-BG" sz="2800" dirty="0" err="1"/>
              <a:t>флейкс</a:t>
            </a:r>
            <a:r>
              <a:rPr lang="bg-BG" sz="2800" dirty="0"/>
              <a:t> </a:t>
            </a:r>
            <a:endParaRPr lang="bg-BG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Kraft </a:t>
            </a:r>
            <a:r>
              <a:rPr lang="en-US" sz="2800" dirty="0"/>
              <a:t>Foods – </a:t>
            </a:r>
            <a:r>
              <a:rPr lang="bg-BG" sz="2800" dirty="0"/>
              <a:t>шоколад, </a:t>
            </a:r>
            <a:r>
              <a:rPr lang="bg-BG" sz="2800" dirty="0" err="1"/>
              <a:t>чипс</a:t>
            </a:r>
            <a:r>
              <a:rPr lang="bg-BG" sz="2800" dirty="0"/>
              <a:t>, </a:t>
            </a:r>
            <a:r>
              <a:rPr lang="bg-BG" sz="2800" dirty="0" smtClean="0"/>
              <a:t>кафе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Lipton </a:t>
            </a:r>
            <a:r>
              <a:rPr lang="bg-BG" sz="2800" dirty="0"/>
              <a:t>студен </a:t>
            </a:r>
            <a:r>
              <a:rPr lang="bg-BG" sz="2800" dirty="0" smtClean="0"/>
              <a:t>чай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Mars </a:t>
            </a:r>
            <a:r>
              <a:rPr lang="en-US" sz="2800" dirty="0"/>
              <a:t>– </a:t>
            </a:r>
            <a:r>
              <a:rPr lang="bg-BG" sz="2800" dirty="0"/>
              <a:t>шоколадов </a:t>
            </a:r>
            <a:r>
              <a:rPr lang="bg-BG" sz="2800" dirty="0" smtClean="0"/>
              <a:t>десерт</a:t>
            </a:r>
            <a:endParaRPr lang="bg-BG" sz="2800" dirty="0"/>
          </a:p>
        </p:txBody>
      </p:sp>
      <p:sp>
        <p:nvSpPr>
          <p:cNvPr id="5" name="Rectangle 4"/>
          <p:cNvSpPr/>
          <p:nvPr/>
        </p:nvSpPr>
        <p:spPr>
          <a:xfrm>
            <a:off x="6324600" y="1630951"/>
            <a:ext cx="5486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Milky Way – </a:t>
            </a:r>
            <a:r>
              <a:rPr lang="bg-BG" sz="2800" dirty="0"/>
              <a:t>шоколадов десерт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/>
              <a:t>М&amp;М детски </a:t>
            </a:r>
            <a:r>
              <a:rPr lang="bg-BG" sz="2800" dirty="0" err="1"/>
              <a:t>бонбонки</a:t>
            </a:r>
            <a:endParaRPr lang="bg-BG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Nescafe Encore/ Ice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Nestea </a:t>
            </a:r>
            <a:r>
              <a:rPr lang="bg-BG" sz="2800" dirty="0"/>
              <a:t>студен чай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Nestle </a:t>
            </a:r>
            <a:r>
              <a:rPr lang="bg-BG" sz="2800" dirty="0"/>
              <a:t>детски храни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Pepsi – </a:t>
            </a:r>
            <a:r>
              <a:rPr lang="bg-BG" sz="2800" dirty="0"/>
              <a:t>безалкохолни напитки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Pringles </a:t>
            </a:r>
            <a:r>
              <a:rPr lang="bg-BG" sz="2800" dirty="0" err="1"/>
              <a:t>чипс</a:t>
            </a:r>
            <a:endParaRPr lang="bg-BG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Sprite – </a:t>
            </a:r>
            <a:r>
              <a:rPr lang="bg-BG" sz="2800" dirty="0"/>
              <a:t>безалкохолни напитки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/>
              <a:t>Smarties</a:t>
            </a:r>
            <a:r>
              <a:rPr lang="en-US" sz="2800" dirty="0"/>
              <a:t> – </a:t>
            </a:r>
            <a:r>
              <a:rPr lang="bg-BG" sz="2800" dirty="0"/>
              <a:t>детски </a:t>
            </a:r>
            <a:r>
              <a:rPr lang="bg-BG" sz="2800" dirty="0" err="1"/>
              <a:t>бонбонки</a:t>
            </a:r>
            <a:endParaRPr lang="bg-BG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Snickers – </a:t>
            </a:r>
            <a:r>
              <a:rPr lang="bg-BG" sz="2800" dirty="0"/>
              <a:t>шоколадов десерт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Tang – </a:t>
            </a:r>
            <a:r>
              <a:rPr lang="bg-BG" sz="2800" dirty="0"/>
              <a:t>безалкохолни напитки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/>
              <a:t>Toblerone</a:t>
            </a:r>
            <a:r>
              <a:rPr lang="en-US" sz="2800" dirty="0"/>
              <a:t> – </a:t>
            </a:r>
            <a:r>
              <a:rPr lang="bg-BG" sz="2800" dirty="0"/>
              <a:t>шоколадов </a:t>
            </a:r>
            <a:r>
              <a:rPr lang="bg-BG" sz="2800" dirty="0" smtClean="0"/>
              <a:t>десерт</a:t>
            </a:r>
            <a:endParaRPr lang="bg-BG" sz="2800" dirty="0"/>
          </a:p>
        </p:txBody>
      </p:sp>
      <p:sp>
        <p:nvSpPr>
          <p:cNvPr id="6" name="Rectangle 5"/>
          <p:cNvSpPr/>
          <p:nvPr/>
        </p:nvSpPr>
        <p:spPr>
          <a:xfrm>
            <a:off x="350520" y="786914"/>
            <a:ext cx="278892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bg-BG" sz="2800" b="1" i="1" dirty="0">
                <a:solidFill>
                  <a:schemeClr val="bg1"/>
                </a:solidFill>
              </a:rPr>
              <a:t>източник: </a:t>
            </a:r>
            <a:r>
              <a:rPr lang="en-US" sz="2800" b="1" i="1" dirty="0">
                <a:solidFill>
                  <a:schemeClr val="bg1"/>
                </a:solidFill>
              </a:rPr>
              <a:t>frognews.bg</a:t>
            </a:r>
          </a:p>
        </p:txBody>
      </p:sp>
    </p:spTree>
    <p:extLst>
      <p:ext uri="{BB962C8B-B14F-4D97-AF65-F5344CB8AC3E}">
        <p14:creationId xmlns:p14="http://schemas.microsoft.com/office/powerpoint/2010/main" val="2481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98678" y="988814"/>
            <a:ext cx="6543907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dirty="0" smtClean="0"/>
              <a:t>БЪЛГАРИЯ </a:t>
            </a:r>
            <a:r>
              <a:rPr lang="ru-RU" sz="2800" dirty="0"/>
              <a:t>в момента е </a:t>
            </a:r>
            <a:r>
              <a:rPr lang="ru-RU" sz="2800" dirty="0" err="1"/>
              <a:t>нещо</a:t>
            </a:r>
            <a:r>
              <a:rPr lang="ru-RU" sz="2800" dirty="0"/>
              <a:t> </a:t>
            </a:r>
            <a:r>
              <a:rPr lang="ru-RU" sz="2800" dirty="0" err="1"/>
              <a:t>като</a:t>
            </a:r>
            <a:r>
              <a:rPr lang="ru-RU" sz="2800" dirty="0"/>
              <a:t> </a:t>
            </a:r>
            <a:r>
              <a:rPr lang="ru-RU" sz="2800" dirty="0" smtClean="0"/>
              <a:t>ОАЗИС </a:t>
            </a:r>
            <a:endParaRPr lang="bg-BG" sz="2800" dirty="0"/>
          </a:p>
        </p:txBody>
      </p:sp>
      <p:sp>
        <p:nvSpPr>
          <p:cNvPr id="8" name="Rectangle 7"/>
          <p:cNvSpPr/>
          <p:nvPr/>
        </p:nvSpPr>
        <p:spPr>
          <a:xfrm>
            <a:off x="2484120" y="1838236"/>
            <a:ext cx="8183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err="1" smtClean="0"/>
              <a:t>Вкусни</a:t>
            </a:r>
            <a:r>
              <a:rPr lang="ru-RU" sz="2800" dirty="0" smtClean="0"/>
              <a:t> </a:t>
            </a:r>
            <a:r>
              <a:rPr lang="ru-RU" sz="2800" dirty="0" err="1" smtClean="0"/>
              <a:t>плодове</a:t>
            </a:r>
            <a:r>
              <a:rPr lang="ru-RU" sz="2800" dirty="0" smtClean="0"/>
              <a:t> и </a:t>
            </a:r>
            <a:r>
              <a:rPr lang="ru-RU" sz="2800" dirty="0" err="1" smtClean="0"/>
              <a:t>зеленчуци</a:t>
            </a:r>
            <a:r>
              <a:rPr lang="ru-RU" sz="28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sz="2800" dirty="0" err="1" smtClean="0"/>
              <a:t>Възможност</a:t>
            </a:r>
            <a:r>
              <a:rPr lang="ru-RU" sz="2800" dirty="0" smtClean="0"/>
              <a:t> за </a:t>
            </a:r>
            <a:r>
              <a:rPr lang="ru-RU" sz="2800" dirty="0" err="1" smtClean="0"/>
              <a:t>запазване</a:t>
            </a:r>
            <a:r>
              <a:rPr lang="ru-RU" sz="2800" dirty="0" smtClean="0"/>
              <a:t> </a:t>
            </a:r>
            <a:r>
              <a:rPr lang="ru-RU" sz="2800" dirty="0" err="1" smtClean="0"/>
              <a:t>етикета</a:t>
            </a:r>
            <a:r>
              <a:rPr lang="ru-RU" sz="2800" dirty="0" smtClean="0"/>
              <a:t> БИО на храните</a:t>
            </a:r>
          </a:p>
        </p:txBody>
      </p:sp>
      <p:sp>
        <p:nvSpPr>
          <p:cNvPr id="9" name="Rectangle 8"/>
          <p:cNvSpPr/>
          <p:nvPr/>
        </p:nvSpPr>
        <p:spPr>
          <a:xfrm>
            <a:off x="2240280" y="3301276"/>
            <a:ext cx="6934200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ОПАСНОСТ: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err="1" smtClean="0"/>
              <a:t>дори</a:t>
            </a:r>
            <a:r>
              <a:rPr lang="ru-RU" sz="2800" dirty="0" smtClean="0"/>
              <a:t> </a:t>
            </a:r>
            <a:r>
              <a:rPr lang="ru-RU" sz="2800" dirty="0"/>
              <a:t>един </a:t>
            </a:r>
            <a:r>
              <a:rPr lang="ru-RU" sz="2800" dirty="0" err="1"/>
              <a:t>земеделец</a:t>
            </a:r>
            <a:r>
              <a:rPr lang="ru-RU" sz="2800" dirty="0"/>
              <a:t> в </a:t>
            </a:r>
            <a:r>
              <a:rPr lang="ru-RU" sz="2800" dirty="0" smtClean="0"/>
              <a:t>региона </a:t>
            </a:r>
            <a:r>
              <a:rPr lang="ru-RU" sz="2800" dirty="0"/>
              <a:t>да </a:t>
            </a:r>
            <a:r>
              <a:rPr lang="ru-RU" sz="2800" dirty="0" err="1"/>
              <a:t>засее</a:t>
            </a:r>
            <a:r>
              <a:rPr lang="ru-RU" sz="2800" dirty="0"/>
              <a:t> </a:t>
            </a:r>
            <a:r>
              <a:rPr lang="ru-RU" sz="2800" dirty="0" err="1"/>
              <a:t>модифицирана</a:t>
            </a:r>
            <a:r>
              <a:rPr lang="ru-RU" sz="2800" dirty="0"/>
              <a:t> </a:t>
            </a:r>
            <a:r>
              <a:rPr lang="ru-RU" sz="2800" dirty="0" err="1"/>
              <a:t>царевица</a:t>
            </a:r>
            <a:r>
              <a:rPr lang="ru-RU" sz="2800" dirty="0"/>
              <a:t>, пшеница, </a:t>
            </a:r>
            <a:r>
              <a:rPr lang="ru-RU" sz="2800" dirty="0" err="1"/>
              <a:t>ечемик</a:t>
            </a:r>
            <a:r>
              <a:rPr lang="ru-RU" sz="2800" dirty="0"/>
              <a:t> или </a:t>
            </a:r>
            <a:r>
              <a:rPr lang="ru-RU" sz="2800" dirty="0" err="1"/>
              <a:t>каквото</a:t>
            </a:r>
            <a:r>
              <a:rPr lang="ru-RU" sz="2800" dirty="0"/>
              <a:t> и да е, </a:t>
            </a:r>
            <a:r>
              <a:rPr lang="ru-RU" sz="2800" dirty="0" smtClean="0"/>
              <a:t>то «</a:t>
            </a:r>
            <a:r>
              <a:rPr lang="ru-RU" sz="2800" dirty="0" err="1" smtClean="0"/>
              <a:t>био</a:t>
            </a:r>
            <a:r>
              <a:rPr lang="ru-RU" sz="2800" dirty="0" smtClean="0"/>
              <a:t>» </a:t>
            </a:r>
            <a:r>
              <a:rPr lang="ru-RU" sz="2800" dirty="0" err="1" smtClean="0"/>
              <a:t>производството</a:t>
            </a:r>
            <a:r>
              <a:rPr lang="ru-RU" sz="2800" dirty="0" smtClean="0"/>
              <a:t> </a:t>
            </a:r>
            <a:r>
              <a:rPr lang="ru-RU" sz="2800" dirty="0" err="1"/>
              <a:t>няма</a:t>
            </a:r>
            <a:r>
              <a:rPr lang="ru-RU" sz="2800" dirty="0"/>
              <a:t> да </a:t>
            </a:r>
            <a:r>
              <a:rPr lang="ru-RU" sz="2800" dirty="0" err="1"/>
              <a:t>отговаря</a:t>
            </a:r>
            <a:r>
              <a:rPr lang="ru-RU" sz="2800" dirty="0"/>
              <a:t> на “</a:t>
            </a:r>
            <a:r>
              <a:rPr lang="ru-RU" sz="2800" dirty="0" err="1"/>
              <a:t>био</a:t>
            </a:r>
            <a:r>
              <a:rPr lang="ru-RU" sz="2800" dirty="0"/>
              <a:t>” </a:t>
            </a:r>
            <a:r>
              <a:rPr lang="ru-RU" sz="2800" dirty="0" err="1"/>
              <a:t>стандартите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2370224"/>
            <a:ext cx="7620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/>
              <a:t>ИЗБОРЪТ КАКВО ДА ПРАВИМ </a:t>
            </a:r>
          </a:p>
          <a:p>
            <a:pPr algn="ctr"/>
            <a:r>
              <a:rPr lang="bg-BG" sz="2800" dirty="0" smtClean="0"/>
              <a:t>И ОТ КАКВО ДА СЕ ПАЗИМ </a:t>
            </a:r>
          </a:p>
          <a:p>
            <a:pPr algn="ctr"/>
            <a:r>
              <a:rPr lang="bg-BG" sz="2800" dirty="0" smtClean="0"/>
              <a:t>Е НАШ</a:t>
            </a:r>
            <a:endParaRPr lang="bg-BG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4275224"/>
            <a:ext cx="7620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/>
              <a:t>СИГУРНО Е ВАЖНО ДА НАМЕРИМ ГРАНИЦАТА МЕЖДУ ПОТРЕБНОСТ ОТ ХРАНА И УДОВОЛСТВИЕТО ОТ ЯДЕНЕТО </a:t>
            </a:r>
            <a:endParaRPr lang="bg-BG" sz="2800" dirty="0"/>
          </a:p>
        </p:txBody>
      </p:sp>
      <p:sp>
        <p:nvSpPr>
          <p:cNvPr id="6" name="Smiley Face 5"/>
          <p:cNvSpPr/>
          <p:nvPr/>
        </p:nvSpPr>
        <p:spPr>
          <a:xfrm>
            <a:off x="1767840" y="4745819"/>
            <a:ext cx="914400" cy="9144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Oval Callout 7"/>
          <p:cNvSpPr/>
          <p:nvPr/>
        </p:nvSpPr>
        <p:spPr>
          <a:xfrm>
            <a:off x="4632960" y="914400"/>
            <a:ext cx="2895600" cy="1341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TextBox 8"/>
          <p:cNvSpPr txBox="1"/>
          <p:nvPr/>
        </p:nvSpPr>
        <p:spPr>
          <a:xfrm>
            <a:off x="5074920" y="13716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b="1" dirty="0" smtClean="0">
                <a:solidFill>
                  <a:schemeClr val="bg1"/>
                </a:solidFill>
              </a:rPr>
              <a:t>И  ???</a:t>
            </a:r>
            <a:endParaRPr lang="bg-BG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2370224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b="1" dirty="0" smtClean="0">
                <a:solidFill>
                  <a:schemeClr val="accent5">
                    <a:lumMod val="75000"/>
                  </a:schemeClr>
                </a:solidFill>
              </a:rPr>
              <a:t>БЛАГОДАРЯ ЗА ВАШЕТО ВНИМАНИЕ</a:t>
            </a:r>
            <a:endParaRPr lang="bg-BG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4920" y="13716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b="1" dirty="0" smtClean="0">
                <a:solidFill>
                  <a:schemeClr val="bg1"/>
                </a:solidFill>
              </a:rPr>
              <a:t>И  ???</a:t>
            </a:r>
            <a:endParaRPr lang="bg-BG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056" y="1801022"/>
            <a:ext cx="9389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Според директива 2001/18/CE на Европейската </a:t>
            </a:r>
            <a:r>
              <a:rPr lang="ru-RU" sz="2800" b="1" dirty="0" smtClean="0"/>
              <a:t>Общност</a:t>
            </a:r>
            <a:endParaRPr lang="bg-BG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501252" y="2748977"/>
            <a:ext cx="89392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Генетично </a:t>
            </a:r>
            <a:r>
              <a:rPr lang="ru-RU" sz="2800" dirty="0"/>
              <a:t>модифицираният организъм е организъм (като се изключи човешкия) с изменен генетичен материал, който не е извършен посредством естествено размножаване и/или комбиниране на индивидите.</a:t>
            </a:r>
            <a:endParaRPr lang="bg-BG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01252" y="548640"/>
            <a:ext cx="951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solidFill>
                  <a:srgbClr val="FF0000"/>
                </a:solidFill>
              </a:rPr>
              <a:t>КАКВО Е ГМО ?</a:t>
            </a:r>
            <a:endParaRPr lang="bg-BG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45" y="331053"/>
            <a:ext cx="4761389" cy="27617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92771" y="1053185"/>
            <a:ext cx="454278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g-BG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Отглеждат се </a:t>
            </a:r>
          </a:p>
          <a:p>
            <a:pPr algn="ctr"/>
            <a:r>
              <a:rPr lang="bg-BG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след </a:t>
            </a: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90-те </a:t>
            </a:r>
            <a:r>
              <a:rPr lang="bg-BG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години на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XX </a:t>
            </a:r>
            <a:r>
              <a:rPr lang="bg-BG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век</a:t>
            </a:r>
            <a:endParaRPr lang="bg-BG" sz="2800" dirty="0"/>
          </a:p>
        </p:txBody>
      </p:sp>
      <p:sp>
        <p:nvSpPr>
          <p:cNvPr id="13" name="Rectangle 12"/>
          <p:cNvSpPr/>
          <p:nvPr/>
        </p:nvSpPr>
        <p:spPr>
          <a:xfrm>
            <a:off x="1364775" y="3221546"/>
            <a:ext cx="97990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ГМО най-често се използват при:</a:t>
            </a:r>
          </a:p>
          <a:p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модификация на микроорганизми за производство на желани химични субстанции (примерно инсулин);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модификация при земеделски култури с цел придобиване на повишена продуктивност, желано качество или устойчивост към болести, неприятели, пестициди и пр.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4474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38"/>
          <p:cNvSpPr>
            <a:spLocks noChangeArrowheads="1"/>
          </p:cNvSpPr>
          <p:nvPr/>
        </p:nvSpPr>
        <p:spPr bwMode="auto">
          <a:xfrm>
            <a:off x="10483270" y="29490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bg-BG" sz="1800"/>
          </a:p>
        </p:txBody>
      </p:sp>
      <p:sp>
        <p:nvSpPr>
          <p:cNvPr id="2" name="TextBox 1"/>
          <p:cNvSpPr txBox="1"/>
          <p:nvPr/>
        </p:nvSpPr>
        <p:spPr>
          <a:xfrm>
            <a:off x="1167882" y="4708013"/>
            <a:ext cx="9407753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/>
              <a:t>влиянието </a:t>
            </a:r>
            <a:r>
              <a:rPr lang="bg-BG" sz="2800" dirty="0"/>
              <a:t>на ГМ </a:t>
            </a:r>
            <a:r>
              <a:rPr lang="bg-BG" sz="2800" dirty="0" smtClean="0"/>
              <a:t>продукция </a:t>
            </a:r>
            <a:r>
              <a:rPr lang="bg-BG" sz="2800" dirty="0"/>
              <a:t>върху организма на потребителите </a:t>
            </a:r>
            <a:r>
              <a:rPr lang="bg-BG" sz="2800" dirty="0" smtClean="0"/>
              <a:t>е незначително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/>
              <a:t>генното инженерство може да бъде полезно в определени ситуации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2852" y="1599470"/>
            <a:ext cx="76018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dirty="0" smtClean="0"/>
              <a:t>повишение </a:t>
            </a:r>
            <a:r>
              <a:rPr lang="bg-BG" sz="2800" dirty="0"/>
              <a:t>на цените на </a:t>
            </a:r>
            <a:r>
              <a:rPr lang="bg-BG" sz="2800" dirty="0" smtClean="0"/>
              <a:t>продуктите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dirty="0"/>
              <a:t>Фермерите трябва да работят повече, което </a:t>
            </a:r>
            <a:r>
              <a:rPr lang="bg-BG" sz="2800" dirty="0" smtClean="0"/>
              <a:t>означава: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dirty="0" smtClean="0"/>
              <a:t>по-голямо </a:t>
            </a:r>
            <a:r>
              <a:rPr lang="bg-BG" sz="2800" dirty="0"/>
              <a:t>потребление на гориво, </a:t>
            </a:r>
            <a:endParaRPr lang="bg-BG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dirty="0" smtClean="0"/>
              <a:t>по-голяма </a:t>
            </a:r>
            <a:r>
              <a:rPr lang="bg-BG" sz="2800" dirty="0"/>
              <a:t>ерозия, </a:t>
            </a:r>
            <a:endParaRPr lang="bg-BG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dirty="0" smtClean="0"/>
              <a:t>повече </a:t>
            </a:r>
            <a:r>
              <a:rPr lang="bg-BG" sz="2800" dirty="0"/>
              <a:t>разходи за работна </a:t>
            </a:r>
            <a:r>
              <a:rPr lang="bg-BG" sz="2800" dirty="0" smtClean="0"/>
              <a:t>сила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dirty="0" smtClean="0"/>
              <a:t>Използване на </a:t>
            </a:r>
            <a:r>
              <a:rPr lang="bg-BG" sz="2800" dirty="0"/>
              <a:t>повече инсектициди.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047661" y="834389"/>
            <a:ext cx="4147515" cy="46166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sz="2400" dirty="0" smtClean="0"/>
              <a:t>Според поддръжниците</a:t>
            </a:r>
            <a:endParaRPr lang="bg-BG" sz="2400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83834" y="408566"/>
            <a:ext cx="6221104" cy="992187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bg-BG" sz="3200" b="1" dirty="0"/>
              <a:t>Как би изглеждал светът без ГМО </a:t>
            </a:r>
            <a:r>
              <a:rPr lang="bg-BG" sz="3200" b="1" dirty="0" smtClean="0"/>
              <a:t>                   при </a:t>
            </a:r>
            <a:r>
              <a:rPr lang="bg-BG" sz="3200" b="1" dirty="0"/>
              <a:t>зърнените култури? 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3710034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38"/>
          <p:cNvSpPr>
            <a:spLocks noChangeArrowheads="1"/>
          </p:cNvSpPr>
          <p:nvPr/>
        </p:nvSpPr>
        <p:spPr bwMode="auto">
          <a:xfrm>
            <a:off x="10483270" y="29490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bg-BG" sz="1800"/>
          </a:p>
        </p:txBody>
      </p:sp>
      <p:sp>
        <p:nvSpPr>
          <p:cNvPr id="31755" name="Text Box 60"/>
          <p:cNvSpPr txBox="1">
            <a:spLocks noChangeArrowheads="1"/>
          </p:cNvSpPr>
          <p:nvPr/>
        </p:nvSpPr>
        <p:spPr bwMode="auto">
          <a:xfrm>
            <a:off x="2974252" y="232378"/>
            <a:ext cx="7421383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dirty="0" smtClean="0"/>
              <a:t>СРАВНЕНИЕ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90" y="840132"/>
            <a:ext cx="4613289" cy="29572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78680" y="1068732"/>
            <a:ext cx="7067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ГМО </a:t>
            </a:r>
            <a:r>
              <a:rPr lang="ru-RU" sz="2800" dirty="0" smtClean="0"/>
              <a:t>- </a:t>
            </a:r>
            <a:r>
              <a:rPr lang="ru-RU" sz="2800" b="1" dirty="0" smtClean="0"/>
              <a:t>"</a:t>
            </a:r>
            <a:r>
              <a:rPr lang="ru-RU" sz="2800" b="1" dirty="0"/>
              <a:t>снадени</a:t>
            </a:r>
            <a:r>
              <a:rPr lang="ru-RU" sz="2800" dirty="0"/>
              <a:t>" </a:t>
            </a:r>
            <a:r>
              <a:rPr lang="ru-RU" sz="2800" dirty="0" err="1" smtClean="0"/>
              <a:t>са</a:t>
            </a:r>
            <a:r>
              <a:rPr lang="ru-RU" sz="2800" dirty="0" smtClean="0"/>
              <a:t> </a:t>
            </a:r>
            <a:r>
              <a:rPr lang="ru-RU" sz="2800" dirty="0" err="1" smtClean="0"/>
              <a:t>гените</a:t>
            </a:r>
            <a:r>
              <a:rPr lang="ru-RU" sz="2800" dirty="0" smtClean="0"/>
              <a:t> </a:t>
            </a:r>
            <a:r>
              <a:rPr lang="ru-RU" sz="2800" dirty="0"/>
              <a:t>от напълно несвързани видове растения в тези семена. </a:t>
            </a:r>
            <a:endParaRPr lang="bg-BG" sz="2800" dirty="0"/>
          </a:p>
        </p:txBody>
      </p:sp>
      <p:sp>
        <p:nvSpPr>
          <p:cNvPr id="13" name="Rectangle 12"/>
          <p:cNvSpPr/>
          <p:nvPr/>
        </p:nvSpPr>
        <p:spPr>
          <a:xfrm>
            <a:off x="1373755" y="4831233"/>
            <a:ext cx="10257692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Нормалните </a:t>
            </a:r>
            <a:r>
              <a:rPr lang="ru-RU" sz="2800" dirty="0"/>
              <a:t>растителни хибриди се култивират с течение на времето в почва чрез кръстосано опрашване на близко родствени растения.</a:t>
            </a:r>
            <a:endParaRPr lang="bg-BG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513" y="2629149"/>
            <a:ext cx="6437934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6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38"/>
          <p:cNvSpPr>
            <a:spLocks noChangeArrowheads="1"/>
          </p:cNvSpPr>
          <p:nvPr/>
        </p:nvSpPr>
        <p:spPr bwMode="auto">
          <a:xfrm>
            <a:off x="10483270" y="29490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bg-BG" sz="1800"/>
          </a:p>
        </p:txBody>
      </p:sp>
      <p:sp>
        <p:nvSpPr>
          <p:cNvPr id="31755" name="Text Box 60"/>
          <p:cNvSpPr txBox="1">
            <a:spLocks noChangeArrowheads="1"/>
          </p:cNvSpPr>
          <p:nvPr/>
        </p:nvSpPr>
        <p:spPr bwMode="auto">
          <a:xfrm>
            <a:off x="2823752" y="668477"/>
            <a:ext cx="7421383" cy="107721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bg-BG" b="1" dirty="0" smtClean="0"/>
              <a:t>Разпространение на</a:t>
            </a:r>
            <a:r>
              <a:rPr lang="bg-BG" dirty="0" smtClean="0"/>
              <a:t> </a:t>
            </a:r>
            <a:r>
              <a:rPr lang="bg-BG" b="1" dirty="0"/>
              <a:t>ГМО в особено големи размери</a:t>
            </a:r>
            <a:r>
              <a:rPr lang="bg-BG" b="1" dirty="0" smtClean="0"/>
              <a:t>:</a:t>
            </a:r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3826413" y="1979563"/>
            <a:ext cx="54160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b="1" dirty="0" smtClean="0"/>
              <a:t>соята</a:t>
            </a:r>
            <a:r>
              <a:rPr lang="bg-BG" sz="2800" b="1" dirty="0"/>
              <a:t>, </a:t>
            </a:r>
            <a:endParaRPr lang="bg-BG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b="1" dirty="0" smtClean="0"/>
              <a:t>царевицата</a:t>
            </a:r>
            <a:r>
              <a:rPr lang="bg-BG" sz="2800" b="1" dirty="0"/>
              <a:t>, </a:t>
            </a:r>
            <a:endParaRPr lang="bg-BG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b="1" dirty="0" smtClean="0"/>
              <a:t>захарното </a:t>
            </a:r>
            <a:r>
              <a:rPr lang="bg-BG" sz="2800" b="1" dirty="0"/>
              <a:t>цвекло, </a:t>
            </a:r>
            <a:endParaRPr lang="bg-BG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b="1" dirty="0" smtClean="0"/>
              <a:t>памука</a:t>
            </a:r>
            <a:r>
              <a:rPr lang="bg-BG" sz="2800" b="1" dirty="0"/>
              <a:t>, </a:t>
            </a:r>
            <a:endParaRPr lang="bg-BG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b="1" dirty="0" smtClean="0"/>
              <a:t>люцерната</a:t>
            </a:r>
            <a:r>
              <a:rPr lang="bg-BG" sz="2800" dirty="0"/>
              <a:t>. </a:t>
            </a:r>
          </a:p>
        </p:txBody>
      </p:sp>
      <p:sp>
        <p:nvSpPr>
          <p:cNvPr id="2" name="Oval Callout 1"/>
          <p:cNvSpPr/>
          <p:nvPr/>
        </p:nvSpPr>
        <p:spPr>
          <a:xfrm rot="3687053">
            <a:off x="8069241" y="2065595"/>
            <a:ext cx="3277772" cy="2226066"/>
          </a:xfrm>
          <a:prstGeom prst="wedgeEllipseCallout">
            <a:avLst>
              <a:gd name="adj1" fmla="val -60017"/>
              <a:gd name="adj2" fmla="val 11168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8665698" y="2667185"/>
            <a:ext cx="1817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bg1"/>
                </a:solidFill>
              </a:rPr>
              <a:t>ЖИВОТНИ</a:t>
            </a:r>
            <a:endParaRPr lang="bg-BG" sz="2800" b="1" dirty="0">
              <a:solidFill>
                <a:schemeClr val="bg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 rot="3687053">
            <a:off x="1237517" y="3099280"/>
            <a:ext cx="1867970" cy="3814469"/>
          </a:xfrm>
          <a:prstGeom prst="wedgeEllipseCallout">
            <a:avLst>
              <a:gd name="adj1" fmla="val -83797"/>
              <a:gd name="adj2" fmla="val -7409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1573237" y="4483294"/>
            <a:ext cx="1579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bg1"/>
                </a:solidFill>
              </a:rPr>
              <a:t>ХРАНИ</a:t>
            </a:r>
            <a:endParaRPr lang="bg-BG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91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38"/>
          <p:cNvSpPr>
            <a:spLocks noChangeArrowheads="1"/>
          </p:cNvSpPr>
          <p:nvPr/>
        </p:nvSpPr>
        <p:spPr bwMode="auto">
          <a:xfrm>
            <a:off x="10483270" y="29490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bg-BG" sz="1800"/>
          </a:p>
        </p:txBody>
      </p:sp>
      <p:sp>
        <p:nvSpPr>
          <p:cNvPr id="31755" name="Text Box 60"/>
          <p:cNvSpPr txBox="1">
            <a:spLocks noChangeArrowheads="1"/>
          </p:cNvSpPr>
          <p:nvPr/>
        </p:nvSpPr>
        <p:spPr bwMode="auto">
          <a:xfrm>
            <a:off x="2974252" y="232378"/>
            <a:ext cx="7421383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dirty="0" smtClean="0"/>
              <a:t>Какво притеснява опонентите?</a:t>
            </a:r>
            <a:endParaRPr lang="bg-BG" dirty="0"/>
          </a:p>
        </p:txBody>
      </p:sp>
      <p:sp>
        <p:nvSpPr>
          <p:cNvPr id="3" name="Rectangular Callout 2"/>
          <p:cNvSpPr/>
          <p:nvPr/>
        </p:nvSpPr>
        <p:spPr>
          <a:xfrm>
            <a:off x="4135902" y="817153"/>
            <a:ext cx="4459458" cy="773723"/>
          </a:xfrm>
          <a:prstGeom prst="wedgeRectCallout">
            <a:avLst>
              <a:gd name="adj1" fmla="val -22095"/>
              <a:gd name="adj2" fmla="val 825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TextBox 3"/>
          <p:cNvSpPr txBox="1"/>
          <p:nvPr/>
        </p:nvSpPr>
        <p:spPr>
          <a:xfrm>
            <a:off x="4290646" y="942405"/>
            <a:ext cx="407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ГМО увреждат </a:t>
            </a:r>
            <a:r>
              <a:rPr lang="ru-RU" sz="2800" dirty="0" smtClean="0"/>
              <a:t>посевите</a:t>
            </a:r>
            <a:endParaRPr lang="bg-BG" sz="2800" dirty="0"/>
          </a:p>
        </p:txBody>
      </p:sp>
      <p:sp>
        <p:nvSpPr>
          <p:cNvPr id="10" name="Rectangular Callout 9"/>
          <p:cNvSpPr/>
          <p:nvPr/>
        </p:nvSpPr>
        <p:spPr>
          <a:xfrm>
            <a:off x="4093698" y="1814254"/>
            <a:ext cx="4459458" cy="773723"/>
          </a:xfrm>
          <a:prstGeom prst="wedgeRectCallout">
            <a:avLst>
              <a:gd name="adj1" fmla="val -22095"/>
              <a:gd name="adj2" fmla="val 825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околната среда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4135902" y="2846788"/>
            <a:ext cx="4459458" cy="773723"/>
          </a:xfrm>
          <a:prstGeom prst="wedgeRectCallout">
            <a:avLst>
              <a:gd name="adj1" fmla="val -22095"/>
              <a:gd name="adj2" fmla="val 825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Цялата хранителна верига</a:t>
            </a:r>
            <a:endParaRPr lang="bg-BG" sz="2800" dirty="0"/>
          </a:p>
        </p:txBody>
      </p:sp>
      <p:sp>
        <p:nvSpPr>
          <p:cNvPr id="12" name="Rectangular Callout 11"/>
          <p:cNvSpPr/>
          <p:nvPr/>
        </p:nvSpPr>
        <p:spPr>
          <a:xfrm>
            <a:off x="4100732" y="3879322"/>
            <a:ext cx="4459458" cy="773723"/>
          </a:xfrm>
          <a:prstGeom prst="wedgeRectCallout">
            <a:avLst>
              <a:gd name="adj1" fmla="val -22095"/>
              <a:gd name="adj2" fmla="val 825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Хербицидите съдържат </a:t>
            </a:r>
            <a:r>
              <a:rPr lang="ru-RU" sz="2800" dirty="0" smtClean="0"/>
              <a:t>глифосфати - </a:t>
            </a:r>
            <a:r>
              <a:rPr lang="ru-RU" sz="2800" b="1" dirty="0" smtClean="0">
                <a:solidFill>
                  <a:srgbClr val="FF0000"/>
                </a:solidFill>
              </a:rPr>
              <a:t>ТОКСИЧНИ</a:t>
            </a:r>
            <a:endParaRPr lang="bg-BG" sz="2800" b="1" dirty="0">
              <a:solidFill>
                <a:srgbClr val="FF0000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4100732" y="4911856"/>
            <a:ext cx="4459458" cy="1378633"/>
          </a:xfrm>
          <a:prstGeom prst="wedgeRectCallout">
            <a:avLst>
              <a:gd name="adj1" fmla="val -22095"/>
              <a:gd name="adj2" fmla="val 825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Пагубно влияят върху  </a:t>
            </a:r>
            <a:r>
              <a:rPr lang="ru-RU" sz="2800" b="1" dirty="0" smtClean="0">
                <a:solidFill>
                  <a:srgbClr val="FF0000"/>
                </a:solidFill>
              </a:rPr>
              <a:t>ПАСЯЩИ ЖИВОТНИ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ПОДПОЧВЕНИ ВОДИ</a:t>
            </a:r>
            <a:endParaRPr lang="bg-B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49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38"/>
          <p:cNvSpPr>
            <a:spLocks noChangeArrowheads="1"/>
          </p:cNvSpPr>
          <p:nvPr/>
        </p:nvSpPr>
        <p:spPr bwMode="auto">
          <a:xfrm>
            <a:off x="10483270" y="29490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bg-BG" sz="1800"/>
          </a:p>
        </p:txBody>
      </p:sp>
      <p:sp>
        <p:nvSpPr>
          <p:cNvPr id="31755" name="Text Box 60"/>
          <p:cNvSpPr txBox="1">
            <a:spLocks noChangeArrowheads="1"/>
          </p:cNvSpPr>
          <p:nvPr/>
        </p:nvSpPr>
        <p:spPr bwMode="auto">
          <a:xfrm>
            <a:off x="2974252" y="232378"/>
            <a:ext cx="7421383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dirty="0" smtClean="0"/>
              <a:t>Какво притеснява опонентите?</a:t>
            </a:r>
            <a:endParaRPr lang="bg-BG" dirty="0"/>
          </a:p>
        </p:txBody>
      </p:sp>
      <p:sp>
        <p:nvSpPr>
          <p:cNvPr id="10" name="Rectangular Callout 9"/>
          <p:cNvSpPr/>
          <p:nvPr/>
        </p:nvSpPr>
        <p:spPr>
          <a:xfrm>
            <a:off x="935501" y="940285"/>
            <a:ext cx="4459458" cy="1385318"/>
          </a:xfrm>
          <a:prstGeom prst="wedgeRectCallout">
            <a:avLst>
              <a:gd name="adj1" fmla="val -22095"/>
              <a:gd name="adj2" fmla="val 825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стерилитет и родилни дефекти при животните и хората</a:t>
            </a:r>
            <a:endParaRPr lang="bg-BG" sz="2800" dirty="0"/>
          </a:p>
        </p:txBody>
      </p:sp>
      <p:sp>
        <p:nvSpPr>
          <p:cNvPr id="11" name="Rectangular Callout 10"/>
          <p:cNvSpPr/>
          <p:nvPr/>
        </p:nvSpPr>
        <p:spPr>
          <a:xfrm>
            <a:off x="970671" y="2924289"/>
            <a:ext cx="4459458" cy="773723"/>
          </a:xfrm>
          <a:prstGeom prst="wedgeRectCallout">
            <a:avLst>
              <a:gd name="adj1" fmla="val -22095"/>
              <a:gd name="adj2" fmla="val 825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Умират колонии медоносни пчели</a:t>
            </a:r>
            <a:endParaRPr lang="bg-BG" sz="2800" dirty="0"/>
          </a:p>
        </p:txBody>
      </p:sp>
      <p:sp>
        <p:nvSpPr>
          <p:cNvPr id="12" name="Rectangular Callout 11"/>
          <p:cNvSpPr/>
          <p:nvPr/>
        </p:nvSpPr>
        <p:spPr>
          <a:xfrm>
            <a:off x="935501" y="4045877"/>
            <a:ext cx="4459458" cy="773723"/>
          </a:xfrm>
          <a:prstGeom prst="wedgeRectCallout">
            <a:avLst>
              <a:gd name="adj1" fmla="val -22095"/>
              <a:gd name="adj2" fmla="val 825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Застрашено опрашване</a:t>
            </a:r>
            <a:endParaRPr lang="bg-BG" sz="2800" b="1" dirty="0">
              <a:solidFill>
                <a:srgbClr val="FF0000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6886135" y="956364"/>
            <a:ext cx="4459458" cy="1378633"/>
          </a:xfrm>
          <a:prstGeom prst="wedgeRectCallout">
            <a:avLst>
              <a:gd name="adj1" fmla="val -22095"/>
              <a:gd name="adj2" fmla="val 825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Има ли нещо сбъркано?</a:t>
            </a:r>
            <a:endParaRPr lang="bg-BG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424" y="2334997"/>
            <a:ext cx="2926334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1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38"/>
          <p:cNvSpPr>
            <a:spLocks noChangeArrowheads="1"/>
          </p:cNvSpPr>
          <p:nvPr/>
        </p:nvSpPr>
        <p:spPr bwMode="auto">
          <a:xfrm>
            <a:off x="10483270" y="29490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bg-BG" sz="1800"/>
          </a:p>
        </p:txBody>
      </p:sp>
      <p:sp>
        <p:nvSpPr>
          <p:cNvPr id="31755" name="Text Box 60"/>
          <p:cNvSpPr txBox="1">
            <a:spLocks noChangeArrowheads="1"/>
          </p:cNvSpPr>
          <p:nvPr/>
        </p:nvSpPr>
        <p:spPr bwMode="auto">
          <a:xfrm>
            <a:off x="1779562" y="810012"/>
            <a:ext cx="9369083" cy="52322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bg-BG" sz="2800" b="1" dirty="0"/>
              <a:t>Защо всичко около ГМО трябва да ни интересува?</a:t>
            </a:r>
            <a:endParaRPr lang="bg-BG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19114" y="1655185"/>
            <a:ext cx="64195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Зърнените храни са най-важните за </a:t>
            </a:r>
            <a:r>
              <a:rPr lang="bg-BG" sz="2800" b="1" dirty="0" smtClean="0"/>
              <a:t>човека в повечето общества: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b="1" dirty="0"/>
              <a:t>осигуряват 50-80% от необходимите калории </a:t>
            </a:r>
            <a:endParaRPr lang="bg-BG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b="1" dirty="0" smtClean="0"/>
              <a:t>почти </a:t>
            </a:r>
            <a:r>
              <a:rPr lang="bg-BG" sz="2800" b="1" dirty="0"/>
              <a:t>1/3 от нуждите белтъци.</a:t>
            </a:r>
            <a:endParaRPr lang="bg-BG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209821" y="4194563"/>
            <a:ext cx="9938824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g-BG" sz="2800" dirty="0"/>
              <a:t>всеки народ си има традиционна, любима зърнена храна: </a:t>
            </a:r>
            <a:endParaRPr lang="bg-BG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/>
              <a:t>за </a:t>
            </a:r>
            <a:r>
              <a:rPr lang="bg-BG" sz="2800" dirty="0"/>
              <a:t>нас, </a:t>
            </a:r>
            <a:r>
              <a:rPr lang="bg-BG" sz="2800" dirty="0" smtClean="0"/>
              <a:t>българите - </a:t>
            </a:r>
            <a:r>
              <a:rPr lang="bg-BG" sz="2800" dirty="0"/>
              <a:t>пшеницата (хлябът), </a:t>
            </a:r>
            <a:endParaRPr lang="bg-BG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/>
              <a:t>за </a:t>
            </a:r>
            <a:r>
              <a:rPr lang="bg-BG" sz="2800" dirty="0"/>
              <a:t>руснаците – елдата, </a:t>
            </a:r>
            <a:endParaRPr lang="bg-BG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/>
              <a:t>за </a:t>
            </a:r>
            <a:r>
              <a:rPr lang="bg-BG" sz="2800" dirty="0"/>
              <a:t>азиатците – ориза, </a:t>
            </a:r>
            <a:endParaRPr lang="bg-BG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/>
              <a:t>за </a:t>
            </a:r>
            <a:r>
              <a:rPr lang="bg-BG" sz="2800" dirty="0"/>
              <a:t>американците – царевицата и овесените ядки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3" y="1463040"/>
            <a:ext cx="3956105" cy="260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60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916</Words>
  <Application>Microsoft Office PowerPoint</Application>
  <PresentationFormat>Widescreen</PresentationFormat>
  <Paragraphs>154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All Times New Roman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Как би изглеждал светът без ГМО                    при зърнените култури?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ЧЕРЕН СПИСЪК НА ХРАНИТЕ С ГМО В БЪЛГАРИЯ</vt:lpstr>
      <vt:lpstr>PowerPoint Presentation</vt:lpstr>
      <vt:lpstr>PowerPoint Presentation</vt:lpstr>
      <vt:lpstr>Продукти съдържащи АСПАРТАМ (Е951) подсладител: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Предаване на усилието в резбово съединение</dc:title>
  <dc:creator>user</dc:creator>
  <cp:lastModifiedBy>user</cp:lastModifiedBy>
  <cp:revision>81</cp:revision>
  <dcterms:created xsi:type="dcterms:W3CDTF">2015-03-16T18:23:14Z</dcterms:created>
  <dcterms:modified xsi:type="dcterms:W3CDTF">2016-10-05T13:01:13Z</dcterms:modified>
</cp:coreProperties>
</file>